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68" r:id="rId12"/>
    <p:sldId id="270" r:id="rId13"/>
    <p:sldId id="269" r:id="rId14"/>
    <p:sldId id="272" r:id="rId15"/>
    <p:sldId id="273" r:id="rId16"/>
    <p:sldId id="276" r:id="rId17"/>
    <p:sldId id="275" r:id="rId18"/>
    <p:sldId id="279" r:id="rId19"/>
    <p:sldId id="277" r:id="rId20"/>
    <p:sldId id="278" r:id="rId21"/>
    <p:sldId id="258" r:id="rId22"/>
    <p:sldId id="259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706" autoAdjust="0"/>
  </p:normalViewPr>
  <p:slideViewPr>
    <p:cSldViewPr>
      <p:cViewPr varScale="1">
        <p:scale>
          <a:sx n="112" d="100"/>
          <a:sy n="112" d="100"/>
        </p:scale>
        <p:origin x="97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12012560929882E-2"/>
          <c:y val="4.6063336119682323E-2"/>
          <c:w val="0.9142702474690666"/>
          <c:h val="0.87274125138027836"/>
        </c:manualLayout>
      </c:layout>
      <c:lineChart>
        <c:grouping val="standard"/>
        <c:varyColors val="0"/>
        <c:ser>
          <c:idx val="0"/>
          <c:order val="0"/>
          <c:tx>
            <c:strRef>
              <c:f>'H:\Enviro Services\61.0 Springbank Environment\61.5 YBW Noise\Statistics and Data\Statistics\[Springbank Noise Stats, Data and ChartsCurrent (version 3).xlsx]Movements'!$L$17:$Z$17</c:f>
              <c:strCache>
                <c:ptCount val="1"/>
                <c:pt idx="0">
                  <c:v>2001 2002 2003 2004 2005 2006 2007 2008 2009 2010 2011 2012 2013 2014 2015</c:v>
                </c:pt>
              </c:strCache>
            </c:strRef>
          </c:tx>
          <c:spPr>
            <a:ln w="38100">
              <a:solidFill>
                <a:srgbClr val="C00000"/>
              </a:solidFill>
              <a:prstDash val="solid"/>
            </a:ln>
          </c:spPr>
          <c:marker>
            <c:symbol val="diamond"/>
            <c:size val="6"/>
            <c:spPr>
              <a:solidFill>
                <a:schemeClr val="tx1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Pt>
            <c:idx val="12"/>
            <c:bubble3D val="0"/>
            <c:spPr>
              <a:ln w="38100">
                <a:solidFill>
                  <a:srgbClr val="C00000"/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rgbClr val="C00000"/>
                </a:solidFill>
                <a:prstDash val="solid"/>
              </a:ln>
            </c:spPr>
          </c:dPt>
          <c:dPt>
            <c:idx val="14"/>
            <c:marker>
              <c:symbol val="x"/>
              <c:size val="6"/>
              <c:spPr>
                <a:solidFill>
                  <a:schemeClr val="tx1"/>
                </a:solidFill>
                <a:ln>
                  <a:noFill/>
                  <a:prstDash val="solid"/>
                </a:ln>
              </c:spPr>
            </c:marker>
            <c:bubble3D val="0"/>
            <c:spPr>
              <a:ln w="34925">
                <a:solidFill>
                  <a:srgbClr val="C00000"/>
                </a:solidFill>
              </a:ln>
            </c:spPr>
          </c:dPt>
          <c:dPt>
            <c:idx val="15"/>
            <c:bubble3D val="0"/>
            <c:spPr>
              <a:ln w="38100">
                <a:solidFill>
                  <a:srgbClr val="C00000"/>
                </a:solidFill>
                <a:prstDash val="sysDash"/>
              </a:ln>
            </c:spPr>
          </c:dPt>
          <c:dLbls>
            <c:dLbl>
              <c:idx val="15"/>
              <c:layout>
                <c:manualLayout>
                  <c:x val="-1.012537495313086E-2"/>
                  <c:y val="-3.281115089971561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b="1">
                        <a:latin typeface="+mn-lt"/>
                      </a:rPr>
                      <a:t>134,752</a:t>
                    </a:r>
                  </a:p>
                </c:rich>
              </c:tx>
              <c:spPr/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[1]Movements!$L$17:$Z$17</c:f>
              <c:numCache>
                <c:formatCode>General</c:formatCod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</c:numCache>
            </c:numRef>
          </c:cat>
          <c:val>
            <c:numRef>
              <c:f>[1]Movements!$L$18:$Z$18</c:f>
              <c:numCache>
                <c:formatCode>General</c:formatCode>
                <c:ptCount val="15"/>
                <c:pt idx="0">
                  <c:v>232260</c:v>
                </c:pt>
                <c:pt idx="1">
                  <c:v>204664</c:v>
                </c:pt>
                <c:pt idx="2">
                  <c:v>193759</c:v>
                </c:pt>
                <c:pt idx="3">
                  <c:v>165215</c:v>
                </c:pt>
                <c:pt idx="4">
                  <c:v>179648</c:v>
                </c:pt>
                <c:pt idx="5">
                  <c:v>190272</c:v>
                </c:pt>
                <c:pt idx="6">
                  <c:v>221496</c:v>
                </c:pt>
                <c:pt idx="7">
                  <c:v>203620</c:v>
                </c:pt>
                <c:pt idx="8">
                  <c:v>180688</c:v>
                </c:pt>
                <c:pt idx="9">
                  <c:v>146946</c:v>
                </c:pt>
                <c:pt idx="10">
                  <c:v>133192</c:v>
                </c:pt>
                <c:pt idx="11">
                  <c:v>132908</c:v>
                </c:pt>
                <c:pt idx="12">
                  <c:v>134752</c:v>
                </c:pt>
                <c:pt idx="13">
                  <c:v>146773</c:v>
                </c:pt>
                <c:pt idx="14">
                  <c:v>151502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7272216"/>
        <c:axId val="225297192"/>
      </c:lineChart>
      <c:catAx>
        <c:axId val="227272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+mn-lt"/>
                <a:ea typeface="Garamond"/>
                <a:cs typeface="Garamond"/>
              </a:defRPr>
            </a:pPr>
            <a:endParaRPr lang="en-US"/>
          </a:p>
        </c:txPr>
        <c:crossAx val="225297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5297192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Garamond"/>
                    <a:cs typeface="Arial" pitchFamily="34" charset="0"/>
                  </a:defRPr>
                </a:pPr>
                <a:r>
                  <a:rPr lang="en-US" sz="16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Number of Aircraft Movements (1000's)</a:t>
                </a:r>
              </a:p>
            </c:rich>
          </c:tx>
          <c:layout>
            <c:manualLayout>
              <c:xMode val="edge"/>
              <c:yMode val="edge"/>
              <c:x val="4.191911971102749E-3"/>
              <c:y val="0.10601970836995182"/>
            </c:manualLayout>
          </c:layout>
          <c:overlay val="0"/>
          <c:spPr>
            <a:solidFill>
              <a:srgbClr val="FFFFFF"/>
            </a:solidFill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+mn-lt"/>
                <a:ea typeface="Garamond"/>
                <a:cs typeface="Garamond"/>
              </a:defRPr>
            </a:pPr>
            <a:endParaRPr lang="en-US"/>
          </a:p>
        </c:txPr>
        <c:crossAx val="227272216"/>
        <c:crosses val="autoZero"/>
        <c:crossBetween val="between"/>
        <c:dispUnits>
          <c:builtInUnit val="tenThousands"/>
        </c:dispUnits>
      </c:valAx>
      <c:spPr>
        <a:solidFill>
          <a:schemeClr val="bg1">
            <a:lumMod val="95000"/>
          </a:schemeClr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</a:t>
            </a:r>
          </a:p>
        </c:rich>
      </c:tx>
      <c:layout>
        <c:manualLayout>
          <c:xMode val="edge"/>
          <c:yMode val="edge"/>
          <c:x val="0.49611536839145265"/>
          <c:y val="1.957582137095256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093820303712039"/>
          <c:y val="4.8615081371709272E-2"/>
          <c:w val="0.86547911979752534"/>
          <c:h val="0.89265745451543432"/>
        </c:manualLayout>
      </c:layout>
      <c:lineChart>
        <c:grouping val="standard"/>
        <c:varyColors val="0"/>
        <c:ser>
          <c:idx val="1"/>
          <c:order val="0"/>
          <c:tx>
            <c:v>5 Year Average</c:v>
          </c:tx>
          <c:spPr>
            <a:ln w="38100">
              <a:solidFill>
                <a:srgbClr val="00B050"/>
              </a:solidFill>
              <a:prstDash val="sysDash"/>
            </a:ln>
          </c:spPr>
          <c:marker>
            <c:symbol val="none"/>
          </c:marker>
          <c:cat>
            <c:strRef>
              <c:f>[1]Movements!$N$3:$N$14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[1]Movements!$AF$3:$AF$14</c:f>
              <c:numCache>
                <c:formatCode>General</c:formatCode>
                <c:ptCount val="12"/>
                <c:pt idx="0">
                  <c:v>9736.6</c:v>
                </c:pt>
                <c:pt idx="1">
                  <c:v>10275.200000000001</c:v>
                </c:pt>
                <c:pt idx="2">
                  <c:v>11020.2</c:v>
                </c:pt>
                <c:pt idx="3">
                  <c:v>12041.4</c:v>
                </c:pt>
                <c:pt idx="4">
                  <c:v>13072.2</c:v>
                </c:pt>
                <c:pt idx="5">
                  <c:v>11857.2</c:v>
                </c:pt>
                <c:pt idx="6">
                  <c:v>13456</c:v>
                </c:pt>
                <c:pt idx="7">
                  <c:v>12484</c:v>
                </c:pt>
                <c:pt idx="8">
                  <c:v>12143.4</c:v>
                </c:pt>
                <c:pt idx="9">
                  <c:v>13345.4</c:v>
                </c:pt>
                <c:pt idx="10">
                  <c:v>11375.4</c:v>
                </c:pt>
                <c:pt idx="11">
                  <c:v>9018.4</c:v>
                </c:pt>
              </c:numCache>
            </c:numRef>
          </c:val>
          <c:smooth val="1"/>
        </c:ser>
        <c:ser>
          <c:idx val="2"/>
          <c:order val="1"/>
          <c:tx>
            <c:v>2015</c:v>
          </c:tx>
          <c:spPr>
            <a:ln w="41275">
              <a:solidFill>
                <a:schemeClr val="tx1"/>
              </a:solidFill>
              <a:prstDash val="solid"/>
            </a:ln>
          </c:spPr>
          <c:marker>
            <c:symbol val="none"/>
          </c:marker>
          <c:val>
            <c:numRef>
              <c:f>[1]Movements!$AD$3:$AD$14</c:f>
              <c:numCache>
                <c:formatCode>General</c:formatCode>
                <c:ptCount val="12"/>
                <c:pt idx="0">
                  <c:v>11505</c:v>
                </c:pt>
                <c:pt idx="1">
                  <c:v>10556</c:v>
                </c:pt>
                <c:pt idx="2">
                  <c:v>11486</c:v>
                </c:pt>
                <c:pt idx="3">
                  <c:v>13588</c:v>
                </c:pt>
                <c:pt idx="4">
                  <c:v>13968</c:v>
                </c:pt>
                <c:pt idx="5">
                  <c:v>13204</c:v>
                </c:pt>
                <c:pt idx="6">
                  <c:v>14393</c:v>
                </c:pt>
                <c:pt idx="7">
                  <c:v>11193</c:v>
                </c:pt>
                <c:pt idx="8">
                  <c:v>12445</c:v>
                </c:pt>
                <c:pt idx="9">
                  <c:v>16077</c:v>
                </c:pt>
                <c:pt idx="10">
                  <c:v>13326</c:v>
                </c:pt>
                <c:pt idx="11">
                  <c:v>9761</c:v>
                </c:pt>
              </c:numCache>
            </c:numRef>
          </c:val>
          <c:smooth val="1"/>
        </c:ser>
        <c:ser>
          <c:idx val="0"/>
          <c:order val="2"/>
          <c:tx>
            <c:v>2014</c:v>
          </c:tx>
          <c:spPr>
            <a:ln w="41275">
              <a:solidFill>
                <a:srgbClr val="C00000"/>
              </a:solidFill>
            </a:ln>
          </c:spPr>
          <c:marker>
            <c:symbol val="none"/>
          </c:marker>
          <c:val>
            <c:numRef>
              <c:f>[1]Movements!$AC$3:$AC$14</c:f>
              <c:numCache>
                <c:formatCode>General</c:formatCode>
                <c:ptCount val="12"/>
                <c:pt idx="0">
                  <c:v>11377</c:v>
                </c:pt>
                <c:pt idx="1">
                  <c:v>10340</c:v>
                </c:pt>
                <c:pt idx="2">
                  <c:v>10453</c:v>
                </c:pt>
                <c:pt idx="3">
                  <c:v>12886</c:v>
                </c:pt>
                <c:pt idx="4">
                  <c:v>13207</c:v>
                </c:pt>
                <c:pt idx="5">
                  <c:v>12474</c:v>
                </c:pt>
                <c:pt idx="6">
                  <c:v>14260</c:v>
                </c:pt>
                <c:pt idx="7">
                  <c:v>12521</c:v>
                </c:pt>
                <c:pt idx="8">
                  <c:v>10449</c:v>
                </c:pt>
                <c:pt idx="9">
                  <c:v>14729</c:v>
                </c:pt>
                <c:pt idx="10">
                  <c:v>12001</c:v>
                </c:pt>
                <c:pt idx="11">
                  <c:v>12076</c:v>
                </c:pt>
              </c:numCache>
            </c:numRef>
          </c:val>
          <c:smooth val="1"/>
        </c:ser>
        <c:ser>
          <c:idx val="3"/>
          <c:order val="3"/>
          <c:tx>
            <c:v>2013</c:v>
          </c:tx>
          <c:spPr>
            <a:ln w="38100">
              <a:solidFill>
                <a:schemeClr val="bg1">
                  <a:lumMod val="5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[1]Movements!$AB$3:$AB$14</c:f>
              <c:numCache>
                <c:formatCode>General</c:formatCode>
                <c:ptCount val="12"/>
                <c:pt idx="0">
                  <c:v>10106</c:v>
                </c:pt>
                <c:pt idx="1">
                  <c:v>10551</c:v>
                </c:pt>
                <c:pt idx="2">
                  <c:v>12769</c:v>
                </c:pt>
                <c:pt idx="3">
                  <c:v>10198</c:v>
                </c:pt>
                <c:pt idx="4">
                  <c:v>12324</c:v>
                </c:pt>
                <c:pt idx="5">
                  <c:v>10588</c:v>
                </c:pt>
                <c:pt idx="6">
                  <c:v>12416</c:v>
                </c:pt>
                <c:pt idx="7">
                  <c:v>12735</c:v>
                </c:pt>
                <c:pt idx="8">
                  <c:v>12649</c:v>
                </c:pt>
                <c:pt idx="9">
                  <c:v>14608</c:v>
                </c:pt>
                <c:pt idx="10">
                  <c:v>10387</c:v>
                </c:pt>
                <c:pt idx="11">
                  <c:v>5421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297976"/>
        <c:axId val="225298368"/>
      </c:lineChart>
      <c:catAx>
        <c:axId val="225297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2983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5298368"/>
        <c:scaling>
          <c:orientation val="minMax"/>
          <c:min val="500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dirty="0">
                    <a:solidFill>
                      <a:srgbClr val="C00000"/>
                    </a:solidFill>
                  </a:rPr>
                  <a:t>Number of Aircraft Movements</a:t>
                </a:r>
              </a:p>
            </c:rich>
          </c:tx>
          <c:layout>
            <c:manualLayout>
              <c:xMode val="edge"/>
              <c:yMode val="edge"/>
              <c:x val="1.0746765206980707E-2"/>
              <c:y val="0.170708207676154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297976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1308996531683541"/>
          <c:y val="4.0915642425430783E-2"/>
          <c:w val="0.19286464191976002"/>
          <c:h val="0.2350894211618045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570477247502775E-2"/>
          <c:y val="4.8939641109298562E-2"/>
          <c:w val="0.87569367369589901"/>
          <c:h val="0.85481239804241438"/>
        </c:manualLayout>
      </c:layout>
      <c:barChart>
        <c:barDir val="col"/>
        <c:grouping val="clustered"/>
        <c:varyColors val="0"/>
        <c:ser>
          <c:idx val="0"/>
          <c:order val="0"/>
          <c:tx>
            <c:v>Jet Arrivals</c:v>
          </c:tx>
          <c:spPr>
            <a:solidFill>
              <a:srgbClr val="C00000"/>
            </a:solidFill>
            <a:ln w="1905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'[1]Jet Stats'!$B$50:$B$65</c:f>
              <c:strCache>
                <c:ptCount val="1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</c:strCache>
            </c:strRef>
          </c:cat>
          <c:val>
            <c:numRef>
              <c:f>'[1]Jet Stats'!$D$50:$D$65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</c:v>
                </c:pt>
                <c:pt idx="15">
                  <c:v>0</c:v>
                </c:pt>
              </c:numCache>
            </c:numRef>
          </c:val>
          <c:extLst/>
        </c:ser>
        <c:ser>
          <c:idx val="1"/>
          <c:order val="2"/>
          <c:tx>
            <c:v>Jet Departures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'[1]Jet Stats'!$B$50:$B$65</c:f>
              <c:strCache>
                <c:ptCount val="1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</c:strCache>
            </c:strRef>
          </c:cat>
          <c:val>
            <c:numRef>
              <c:f>'[1]Jet Stats'!$E$50:$E$65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86032"/>
        <c:axId val="226086424"/>
      </c:barChart>
      <c:lineChart>
        <c:grouping val="standard"/>
        <c:varyColors val="0"/>
        <c:ser>
          <c:idx val="3"/>
          <c:order val="1"/>
          <c:tx>
            <c:v>Total Night Time Flights (2300-700)</c:v>
          </c:tx>
          <c:spPr>
            <a:ln w="31750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strRef>
              <c:f>'[1]Jet Stats'!$B$50:$B$61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'[1]Jet Stats'!$C$50:$C$65</c:f>
              <c:numCache>
                <c:formatCode>General</c:formatCode>
                <c:ptCount val="16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13</c:v>
                </c:pt>
                <c:pt idx="5">
                  <c:v>8</c:v>
                </c:pt>
                <c:pt idx="6">
                  <c:v>24</c:v>
                </c:pt>
                <c:pt idx="7">
                  <c:v>7</c:v>
                </c:pt>
                <c:pt idx="8">
                  <c:v>7</c:v>
                </c:pt>
                <c:pt idx="9">
                  <c:v>15</c:v>
                </c:pt>
                <c:pt idx="10">
                  <c:v>11</c:v>
                </c:pt>
                <c:pt idx="11">
                  <c:v>7</c:v>
                </c:pt>
                <c:pt idx="12">
                  <c:v>4</c:v>
                </c:pt>
                <c:pt idx="13">
                  <c:v>7</c:v>
                </c:pt>
                <c:pt idx="14">
                  <c:v>11</c:v>
                </c:pt>
                <c:pt idx="15">
                  <c:v>17</c:v>
                </c:pt>
              </c:numCache>
            </c:numRef>
          </c:val>
          <c:smooth val="1"/>
        </c:ser>
        <c:ser>
          <c:idx val="2"/>
          <c:order val="3"/>
          <c:marker>
            <c:symbol val="none"/>
          </c:marker>
          <c:val>
            <c:numLit>
              <c:formatCode>General</c:formatCode>
              <c:ptCount val="1"/>
              <c:pt idx="0">
                <c:v>0</c:v>
              </c:pt>
            </c:numLit>
          </c:val>
          <c:smooth val="0"/>
        </c:ser>
        <c:ser>
          <c:idx val="4"/>
          <c:order val="4"/>
          <c:marker>
            <c:symbol val="none"/>
          </c:marker>
          <c:val>
            <c:numLit>
              <c:formatCode>General</c:formatCode>
              <c:ptCount val="1"/>
              <c:pt idx="0">
                <c:v>0</c:v>
              </c:pt>
            </c:numLit>
          </c:val>
          <c:smooth val="0"/>
        </c:ser>
        <c:ser>
          <c:idx val="5"/>
          <c:order val="5"/>
          <c:tx>
            <c:strRef>
              <c:f>'H:\Enviro Services\61.0 Springbank Environment\61.5 YBW Noise\Statistics and Data\Statistics\[Springbank Noise Stats, Data and ChartsCurrent (version 3).xlsx]Jet Stats'!$F$49</c:f>
              <c:strCache>
                <c:ptCount val="1"/>
                <c:pt idx="0">
                  <c:v>Jet Complaints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'[1]Jet Stats'!$F$50:$F$65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7</c:v>
                </c:pt>
                <c:pt idx="7">
                  <c:v>4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86032"/>
        <c:axId val="226086424"/>
      </c:lineChart>
      <c:catAx>
        <c:axId val="226086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086424"/>
        <c:crosses val="autoZero"/>
        <c:auto val="0"/>
        <c:lblAlgn val="ctr"/>
        <c:lblOffset val="100"/>
        <c:noMultiLvlLbl val="0"/>
      </c:catAx>
      <c:valAx>
        <c:axId val="226086424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r>
                  <a:rPr lang="en-US" sz="16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Total</a:t>
                </a:r>
                <a:r>
                  <a:rPr lang="en-US" sz="1600" baseline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Flights</a:t>
                </a:r>
                <a:endParaRPr lang="en-US" sz="16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1.470753655793026E-2"/>
              <c:y val="0.384577902532826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086032"/>
        <c:crosses val="autoZero"/>
        <c:crossBetween val="between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0700215052556582"/>
          <c:y val="5.6709924507368621E-2"/>
          <c:w val="0.32776652764508912"/>
          <c:h val="0.1669132168930212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</a:t>
            </a:r>
          </a:p>
        </c:rich>
      </c:tx>
      <c:layout>
        <c:manualLayout>
          <c:xMode val="edge"/>
          <c:yMode val="edge"/>
          <c:x val="0.49611536839145265"/>
          <c:y val="1.9575821370952561E-2"/>
        </c:manualLayout>
      </c:layout>
      <c:overlay val="0"/>
      <c:spPr>
        <a:noFill/>
        <a:ln w="25400">
          <a:noFill/>
        </a:ln>
      </c:spPr>
    </c:title>
    <c:autoTitleDeleted val="0"/>
    <c:view3D>
      <c:rotX val="37"/>
      <c:hPercent val="65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chemeClr val="bg1">
            <a:lumMod val="95000"/>
          </a:schemeClr>
        </a:solidFill>
        <a:ln w="25400">
          <a:noFill/>
        </a:ln>
      </c:spPr>
    </c:sideWall>
    <c:backWall>
      <c:thickness val="0"/>
      <c:spPr>
        <a:solidFill>
          <a:schemeClr val="bg1">
            <a:lumMod val="95000"/>
          </a:schemeClr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9362110986126712E-2"/>
          <c:y val="3.8929422812974075E-2"/>
          <c:w val="0.8937985095613048"/>
          <c:h val="0.89153242312600756"/>
        </c:manualLayout>
      </c:layout>
      <c:bar3D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rgbClr val="C00000"/>
            </a:solidFill>
            <a:ln>
              <a:solidFill>
                <a:prstClr val="black"/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'[1]Runway Utilization'!$B$81:$G$81</c:f>
              <c:strCache>
                <c:ptCount val="6"/>
                <c:pt idx="0">
                  <c:v>Local</c:v>
                </c:pt>
                <c:pt idx="1">
                  <c:v>8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Heli</c:v>
                </c:pt>
              </c:strCache>
            </c:strRef>
          </c:cat>
          <c:val>
            <c:numRef>
              <c:f>'[1]Runway Utilization'!$B$92:$G$92</c:f>
              <c:numCache>
                <c:formatCode>General</c:formatCode>
                <c:ptCount val="6"/>
                <c:pt idx="0">
                  <c:v>0.61135826589747988</c:v>
                </c:pt>
                <c:pt idx="1">
                  <c:v>2.4217502079180473E-2</c:v>
                </c:pt>
                <c:pt idx="2">
                  <c:v>0.11409750366331797</c:v>
                </c:pt>
                <c:pt idx="3">
                  <c:v>0.10500191416614962</c:v>
                </c:pt>
                <c:pt idx="4">
                  <c:v>8.6599516838061538E-2</c:v>
                </c:pt>
                <c:pt idx="5">
                  <c:v>6.2296207310794577E-2</c:v>
                </c:pt>
              </c:numCache>
            </c:numRef>
          </c:val>
        </c:ser>
        <c:ser>
          <c:idx val="3"/>
          <c:order val="1"/>
          <c:tx>
            <c:v>2014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'[1]Runway Utilization'!$B$81:$G$81</c:f>
              <c:strCache>
                <c:ptCount val="6"/>
                <c:pt idx="0">
                  <c:v>Local</c:v>
                </c:pt>
                <c:pt idx="1">
                  <c:v>8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Heli</c:v>
                </c:pt>
              </c:strCache>
            </c:strRef>
          </c:cat>
          <c:val>
            <c:numRef>
              <c:f>'[1]Runway Utilization'!$B$91:$G$91</c:f>
              <c:numCache>
                <c:formatCode>General</c:formatCode>
                <c:ptCount val="6"/>
                <c:pt idx="0">
                  <c:v>0.59997410967957321</c:v>
                </c:pt>
                <c:pt idx="1">
                  <c:v>1.4975506394227822E-2</c:v>
                </c:pt>
                <c:pt idx="2">
                  <c:v>0.10405183514679131</c:v>
                </c:pt>
                <c:pt idx="3">
                  <c:v>0.11145782943729432</c:v>
                </c:pt>
                <c:pt idx="4">
                  <c:v>9.915992723457312E-2</c:v>
                </c:pt>
                <c:pt idx="5">
                  <c:v>6.9951557847833051E-2</c:v>
                </c:pt>
              </c:numCache>
            </c:numRef>
          </c:val>
        </c:ser>
        <c:ser>
          <c:idx val="2"/>
          <c:order val="2"/>
          <c:tx>
            <c:v>2013</c:v>
          </c:tx>
          <c:spPr>
            <a:solidFill>
              <a:schemeClr val="tx1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'[1]Runway Utilization'!$B$81:$G$81</c:f>
              <c:strCache>
                <c:ptCount val="6"/>
                <c:pt idx="0">
                  <c:v>Local</c:v>
                </c:pt>
                <c:pt idx="1">
                  <c:v>8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Heli</c:v>
                </c:pt>
              </c:strCache>
            </c:strRef>
          </c:cat>
          <c:val>
            <c:numRef>
              <c:f>'[1]Runway Utilization'!$B$90:$G$90</c:f>
              <c:numCache>
                <c:formatCode>General</c:formatCode>
                <c:ptCount val="6"/>
                <c:pt idx="0">
                  <c:v>0.59190216100688675</c:v>
                </c:pt>
                <c:pt idx="1">
                  <c:v>1.4997922108762765E-2</c:v>
                </c:pt>
                <c:pt idx="2">
                  <c:v>0.11415043932557588</c:v>
                </c:pt>
                <c:pt idx="3">
                  <c:v>0.12272916171930658</c:v>
                </c:pt>
                <c:pt idx="4">
                  <c:v>9.2273213013535971E-2</c:v>
                </c:pt>
                <c:pt idx="5">
                  <c:v>6.3613156019947756E-2</c:v>
                </c:pt>
              </c:numCache>
            </c:numRef>
          </c:val>
        </c:ser>
        <c:ser>
          <c:idx val="0"/>
          <c:order val="3"/>
          <c:tx>
            <c:v>2012</c:v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'[1]Runway Utilization'!$B$81:$G$81</c:f>
              <c:strCache>
                <c:ptCount val="6"/>
                <c:pt idx="0">
                  <c:v>Local</c:v>
                </c:pt>
                <c:pt idx="1">
                  <c:v>8</c:v>
                </c:pt>
                <c:pt idx="2">
                  <c:v>17</c:v>
                </c:pt>
                <c:pt idx="3">
                  <c:v>26</c:v>
                </c:pt>
                <c:pt idx="4">
                  <c:v>35</c:v>
                </c:pt>
                <c:pt idx="5">
                  <c:v>Heli</c:v>
                </c:pt>
              </c:strCache>
            </c:strRef>
          </c:cat>
          <c:val>
            <c:numRef>
              <c:f>'[1]Runway Utilization'!$B$89:$G$89</c:f>
              <c:numCache>
                <c:formatCode>General</c:formatCode>
                <c:ptCount val="6"/>
                <c:pt idx="0">
                  <c:v>0.5968</c:v>
                </c:pt>
                <c:pt idx="1">
                  <c:v>1.4199999999999999E-2</c:v>
                </c:pt>
                <c:pt idx="2">
                  <c:v>0.1148</c:v>
                </c:pt>
                <c:pt idx="3">
                  <c:v>0.1081</c:v>
                </c:pt>
                <c:pt idx="4">
                  <c:v>9.8100000000000007E-2</c:v>
                </c:pt>
                <c:pt idx="5">
                  <c:v>6.7799999999999999E-2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087208"/>
        <c:axId val="226087600"/>
        <c:axId val="0"/>
      </c:bar3DChart>
      <c:catAx>
        <c:axId val="226087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0876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6087600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r>
                  <a:rPr lang="en-US" sz="16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Runway Use</a:t>
                </a:r>
              </a:p>
            </c:rich>
          </c:tx>
          <c:layout>
            <c:manualLayout>
              <c:xMode val="edge"/>
              <c:yMode val="edge"/>
              <c:x val="1.3523387701537343E-2"/>
              <c:y val="0.40412586041423731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087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2759280089988868"/>
          <c:y val="7.9306543104130475E-2"/>
          <c:w val="0.58591359673790422"/>
          <c:h val="5.565198845557148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570477247502775E-2"/>
          <c:y val="4.8939641109298562E-2"/>
          <c:w val="0.8890715918035329"/>
          <c:h val="0.88536343758994118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rgbClr val="C00000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'[1]Concern Data'!$B$4:$B$15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'[1]Concern Data'!$T$4:$T$15</c:f>
              <c:numCache>
                <c:formatCode>General</c:formatCode>
                <c:ptCount val="12"/>
                <c:pt idx="0">
                  <c:v>3</c:v>
                </c:pt>
                <c:pt idx="1">
                  <c:v>7</c:v>
                </c:pt>
                <c:pt idx="2">
                  <c:v>7</c:v>
                </c:pt>
                <c:pt idx="3">
                  <c:v>2</c:v>
                </c:pt>
                <c:pt idx="4">
                  <c:v>8</c:v>
                </c:pt>
                <c:pt idx="5">
                  <c:v>5</c:v>
                </c:pt>
                <c:pt idx="6">
                  <c:v>26</c:v>
                </c:pt>
                <c:pt idx="7">
                  <c:v>25</c:v>
                </c:pt>
                <c:pt idx="8">
                  <c:v>6</c:v>
                </c:pt>
                <c:pt idx="9">
                  <c:v>9</c:v>
                </c:pt>
                <c:pt idx="10">
                  <c:v>6</c:v>
                </c:pt>
                <c:pt idx="11">
                  <c:v>1</c:v>
                </c:pt>
              </c:numCache>
            </c:numRef>
          </c:val>
        </c:ser>
        <c:ser>
          <c:idx val="5"/>
          <c:order val="1"/>
          <c:tx>
            <c:v>2014</c:v>
          </c:tx>
          <c:spPr>
            <a:solidFill>
              <a:schemeClr val="tx1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'[1]Concern Data'!$B$4:$B$15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'[1]Concern Data'!$S$4:$S$15</c:f>
              <c:numCache>
                <c:formatCode>General</c:formatCode>
                <c:ptCount val="12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17</c:v>
                </c:pt>
                <c:pt idx="4">
                  <c:v>14</c:v>
                </c:pt>
                <c:pt idx="5">
                  <c:v>21</c:v>
                </c:pt>
                <c:pt idx="6">
                  <c:v>12</c:v>
                </c:pt>
                <c:pt idx="7">
                  <c:v>12</c:v>
                </c:pt>
                <c:pt idx="8">
                  <c:v>6</c:v>
                </c:pt>
                <c:pt idx="9">
                  <c:v>5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</c:ser>
        <c:ser>
          <c:idx val="0"/>
          <c:order val="2"/>
          <c:tx>
            <c:v>2013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'[1]Concern Data'!$B$4:$B$15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'[1]Concern Data'!$R$4:$R$15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7</c:v>
                </c:pt>
                <c:pt idx="6">
                  <c:v>4</c:v>
                </c:pt>
                <c:pt idx="7">
                  <c:v>1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122584"/>
        <c:axId val="227122976"/>
      </c:barChart>
      <c:lineChart>
        <c:grouping val="standard"/>
        <c:varyColors val="0"/>
        <c:ser>
          <c:idx val="6"/>
          <c:order val="3"/>
          <c:spPr>
            <a:ln w="12700">
              <a:solidFill>
                <a:srgbClr val="008080"/>
              </a:solidFill>
              <a:prstDash val="solid"/>
            </a:ln>
          </c:spPr>
          <c:marker>
            <c:symbol val="plus"/>
            <c:size val="5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</c:ser>
        <c:ser>
          <c:idx val="7"/>
          <c:order val="4"/>
          <c:spPr>
            <a:ln w="12700">
              <a:solidFill>
                <a:srgbClr val="0000FF"/>
              </a:solidFill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</c:ser>
        <c:ser>
          <c:idx val="3"/>
          <c:order val="5"/>
          <c:tx>
            <c:v>5 yr. average</c:v>
          </c:tx>
          <c:spPr>
            <a:ln w="41275">
              <a:solidFill>
                <a:srgbClr val="000000"/>
              </a:solidFill>
              <a:prstDash val="sysDash"/>
            </a:ln>
          </c:spPr>
          <c:marker>
            <c:symbol val="diamond"/>
            <c:size val="11"/>
            <c:spPr>
              <a:solidFill>
                <a:srgbClr val="C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val>
            <c:numRef>
              <c:f>'[1]Concern Data'!$V$4:$V$15</c:f>
              <c:numCache>
                <c:formatCode>General</c:formatCode>
                <c:ptCount val="12"/>
                <c:pt idx="0">
                  <c:v>1.8</c:v>
                </c:pt>
                <c:pt idx="1">
                  <c:v>3</c:v>
                </c:pt>
                <c:pt idx="2">
                  <c:v>3.6</c:v>
                </c:pt>
                <c:pt idx="3">
                  <c:v>7</c:v>
                </c:pt>
                <c:pt idx="4">
                  <c:v>8.4</c:v>
                </c:pt>
                <c:pt idx="5">
                  <c:v>8.1999999999999993</c:v>
                </c:pt>
                <c:pt idx="6">
                  <c:v>10.199999999999999</c:v>
                </c:pt>
                <c:pt idx="7">
                  <c:v>8.8000000000000007</c:v>
                </c:pt>
                <c:pt idx="8">
                  <c:v>3.6</c:v>
                </c:pt>
                <c:pt idx="9">
                  <c:v>4</c:v>
                </c:pt>
                <c:pt idx="10">
                  <c:v>2.6</c:v>
                </c:pt>
                <c:pt idx="11">
                  <c:v>1.4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123368"/>
        <c:axId val="227123760"/>
      </c:lineChart>
      <c:catAx>
        <c:axId val="22712258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71229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7122976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r>
                  <a:rPr lang="en-US" sz="16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Number of Concerns</a:t>
                </a:r>
              </a:p>
            </c:rich>
          </c:tx>
          <c:layout>
            <c:manualLayout>
              <c:xMode val="edge"/>
              <c:yMode val="edge"/>
              <c:x val="1.3239348425928358E-2"/>
              <c:y val="0.3365391273717632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7122584"/>
        <c:crosses val="autoZero"/>
        <c:crossBetween val="between"/>
      </c:valAx>
      <c:catAx>
        <c:axId val="227123368"/>
        <c:scaling>
          <c:orientation val="minMax"/>
        </c:scaling>
        <c:delete val="1"/>
        <c:axPos val="b"/>
        <c:majorTickMark val="out"/>
        <c:minorTickMark val="none"/>
        <c:tickLblPos val="none"/>
        <c:crossAx val="227123760"/>
        <c:crosses val="autoZero"/>
        <c:auto val="0"/>
        <c:lblAlgn val="ctr"/>
        <c:lblOffset val="100"/>
        <c:noMultiLvlLbl val="0"/>
      </c:catAx>
      <c:valAx>
        <c:axId val="22712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7123368"/>
        <c:crosses val="autoZero"/>
        <c:crossBetween val="between"/>
      </c:valAx>
      <c:spPr>
        <a:solidFill>
          <a:schemeClr val="bg1">
            <a:lumMod val="85000"/>
          </a:schemeClr>
        </a:solidFill>
        <a:ln w="25400">
          <a:noFill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8.1010776662950479E-2"/>
          <c:y val="2.8914348063284242E-2"/>
          <c:w val="0.44399851356373093"/>
          <c:h val="9.957085969818424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361820199778134E-2"/>
          <c:y val="5.0376329105650791E-2"/>
          <c:w val="0.90510217472815857"/>
          <c:h val="0.84358778547177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'H:\Enviro Services\61.0 Springbank Environment\61.5 YBW Noise\Statistics and Data\Statistics\[Springbank Noise Stats, Data and ChartsCurrent (version 3).xlsx]Concern Data'!$B$20</c:f>
              <c:strCache>
                <c:ptCount val="1"/>
                <c:pt idx="0">
                  <c:v>Day</c:v>
                </c:pt>
              </c:strCache>
            </c:strRef>
          </c:tx>
          <c:spPr>
            <a:solidFill>
              <a:srgbClr val="C00000"/>
            </a:solidFill>
            <a:ln w="25400">
              <a:solidFill>
                <a:prstClr val="black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numRef>
              <c:f>'[1]Concern Data'!$P$3:$T$3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'[1]Concern Data'!$P$20:$T$20</c:f>
              <c:numCache>
                <c:formatCode>General</c:formatCode>
                <c:ptCount val="5"/>
                <c:pt idx="0">
                  <c:v>29</c:v>
                </c:pt>
                <c:pt idx="1">
                  <c:v>38</c:v>
                </c:pt>
                <c:pt idx="2">
                  <c:v>29</c:v>
                </c:pt>
                <c:pt idx="3">
                  <c:v>83</c:v>
                </c:pt>
                <c:pt idx="4">
                  <c:v>91</c:v>
                </c:pt>
              </c:numCache>
            </c:numRef>
          </c:val>
        </c:ser>
        <c:ser>
          <c:idx val="1"/>
          <c:order val="1"/>
          <c:tx>
            <c:v>Night</c:v>
          </c:tx>
          <c:spPr>
            <a:solidFill>
              <a:schemeClr val="tx1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numRef>
              <c:f>'[1]Concern Data'!$P$3:$T$3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'[1]Concern Data'!$O$21:$S$21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</c:ser>
        <c:ser>
          <c:idx val="2"/>
          <c:order val="2"/>
          <c:tx>
            <c:v>Unknown</c:v>
          </c:tx>
          <c:spPr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numRef>
              <c:f>'[1]Concern Data'!$P$3:$T$3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'[1]Concern Data'!$O$22:$S$22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27124544"/>
        <c:axId val="227124936"/>
      </c:barChart>
      <c:catAx>
        <c:axId val="22712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7124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7124936"/>
        <c:scaling>
          <c:orientation val="minMax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r>
                  <a:rPr lang="en-US" sz="16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Number of Calls</a:t>
                </a:r>
              </a:p>
            </c:rich>
          </c:tx>
          <c:layout>
            <c:manualLayout>
              <c:xMode val="edge"/>
              <c:yMode val="edge"/>
              <c:x val="7.3819823978184685E-4"/>
              <c:y val="0.29293356428011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7124544"/>
        <c:crosses val="autoZero"/>
        <c:crossBetween val="between"/>
      </c:valAx>
      <c:spPr>
        <a:solidFill>
          <a:schemeClr val="bg1">
            <a:lumMod val="85000"/>
          </a:scheme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0922935414323227"/>
          <c:y val="7.3680354175911497E-2"/>
          <c:w val="0.38078294900637438"/>
          <c:h val="5.104711681681990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448537682789E-2"/>
          <c:y val="2.4732458901352929E-2"/>
          <c:w val="0.9110764670041247"/>
          <c:h val="0.87187008734000115"/>
        </c:manualLayout>
      </c:layout>
      <c:barChart>
        <c:barDir val="col"/>
        <c:grouping val="clustered"/>
        <c:varyColors val="0"/>
        <c:ser>
          <c:idx val="2"/>
          <c:order val="0"/>
          <c:tx>
            <c:v>2015</c:v>
          </c:tx>
          <c:spPr>
            <a:solidFill>
              <a:srgbClr val="FF0000"/>
            </a:solidFill>
            <a:ln w="15875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val>
            <c:numRef>
              <c:f>[1]Hours!$C$5:$AA$5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4</c:v>
                </c:pt>
                <c:pt idx="9">
                  <c:v>9</c:v>
                </c:pt>
                <c:pt idx="10">
                  <c:v>13</c:v>
                </c:pt>
                <c:pt idx="11">
                  <c:v>9</c:v>
                </c:pt>
                <c:pt idx="12">
                  <c:v>5</c:v>
                </c:pt>
                <c:pt idx="13">
                  <c:v>12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8</c:v>
                </c:pt>
                <c:pt idx="18">
                  <c:v>3</c:v>
                </c:pt>
                <c:pt idx="19">
                  <c:v>4</c:v>
                </c:pt>
                <c:pt idx="20">
                  <c:v>2</c:v>
                </c:pt>
                <c:pt idx="21">
                  <c:v>0</c:v>
                </c:pt>
                <c:pt idx="22">
                  <c:v>1</c:v>
                </c:pt>
                <c:pt idx="23">
                  <c:v>3</c:v>
                </c:pt>
                <c:pt idx="24">
                  <c:v>0</c:v>
                </c:pt>
              </c:numCache>
            </c:numRef>
          </c:val>
        </c:ser>
        <c:ser>
          <c:idx val="0"/>
          <c:order val="1"/>
          <c:tx>
            <c:v>2014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[1]Hours!$C$3:$AA$3</c:f>
              <c:strCach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U</c:v>
                </c:pt>
              </c:strCache>
            </c:strRef>
          </c:cat>
          <c:val>
            <c:numRef>
              <c:f>[1]Hours!$C$6:$AA$6</c:f>
              <c:numCache>
                <c:formatCode>General</c:formatCode>
                <c:ptCount val="2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8</c:v>
                </c:pt>
                <c:pt idx="8">
                  <c:v>4</c:v>
                </c:pt>
                <c:pt idx="9">
                  <c:v>3</c:v>
                </c:pt>
                <c:pt idx="10">
                  <c:v>6</c:v>
                </c:pt>
                <c:pt idx="11">
                  <c:v>6</c:v>
                </c:pt>
                <c:pt idx="12">
                  <c:v>4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13</c:v>
                </c:pt>
                <c:pt idx="17">
                  <c:v>5</c:v>
                </c:pt>
                <c:pt idx="18">
                  <c:v>2</c:v>
                </c:pt>
                <c:pt idx="19">
                  <c:v>2</c:v>
                </c:pt>
                <c:pt idx="20">
                  <c:v>5</c:v>
                </c:pt>
                <c:pt idx="21">
                  <c:v>1</c:v>
                </c:pt>
                <c:pt idx="22">
                  <c:v>1</c:v>
                </c:pt>
                <c:pt idx="23">
                  <c:v>5</c:v>
                </c:pt>
                <c:pt idx="24">
                  <c:v>9</c:v>
                </c:pt>
              </c:numCache>
            </c:numRef>
          </c:val>
        </c:ser>
        <c:ser>
          <c:idx val="1"/>
          <c:order val="2"/>
          <c:tx>
            <c:v>2013</c:v>
          </c:tx>
          <c:spPr>
            <a:solidFill>
              <a:srgbClr val="00B0F0"/>
            </a:solidFill>
            <a:ln w="15875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cat>
            <c:strRef>
              <c:f>[1]Hours!$C$3:$AA$3</c:f>
              <c:strCach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U</c:v>
                </c:pt>
              </c:strCache>
            </c:strRef>
          </c:cat>
          <c:val>
            <c:numRef>
              <c:f>[1]Hours!$C$7:$AA$7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4</c:v>
                </c:pt>
                <c:pt idx="14">
                  <c:v>4</c:v>
                </c:pt>
                <c:pt idx="15">
                  <c:v>5</c:v>
                </c:pt>
                <c:pt idx="16">
                  <c:v>0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5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27125720"/>
        <c:axId val="226225616"/>
      </c:barChart>
      <c:lineChart>
        <c:grouping val="standard"/>
        <c:varyColors val="0"/>
        <c:ser>
          <c:idx val="3"/>
          <c:order val="3"/>
          <c:tx>
            <c:v>5 yr average</c:v>
          </c:tx>
          <c:spPr>
            <a:ln w="31750">
              <a:solidFill>
                <a:srgbClr val="000000"/>
              </a:solidFill>
              <a:prstDash val="dash"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chemeClr val="tx1"/>
                </a:solidFill>
                <a:prstDash val="solid"/>
              </a:ln>
            </c:spPr>
          </c:marker>
          <c:val>
            <c:numRef>
              <c:f>[1]Hours!$C$21:$AA$21</c:f>
              <c:numCache>
                <c:formatCode>General</c:formatCode>
                <c:ptCount val="2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1.2</c:v>
                </c:pt>
                <c:pt idx="5">
                  <c:v>0.8</c:v>
                </c:pt>
                <c:pt idx="6">
                  <c:v>2</c:v>
                </c:pt>
                <c:pt idx="7">
                  <c:v>3</c:v>
                </c:pt>
                <c:pt idx="8">
                  <c:v>2.6</c:v>
                </c:pt>
                <c:pt idx="9">
                  <c:v>3.6</c:v>
                </c:pt>
                <c:pt idx="10">
                  <c:v>4.8</c:v>
                </c:pt>
                <c:pt idx="11">
                  <c:v>3.6</c:v>
                </c:pt>
                <c:pt idx="12">
                  <c:v>2.6</c:v>
                </c:pt>
                <c:pt idx="13">
                  <c:v>5.4</c:v>
                </c:pt>
                <c:pt idx="14">
                  <c:v>5.8</c:v>
                </c:pt>
                <c:pt idx="15">
                  <c:v>4.5999999999999996</c:v>
                </c:pt>
                <c:pt idx="16">
                  <c:v>4.4000000000000004</c:v>
                </c:pt>
                <c:pt idx="17">
                  <c:v>3.8</c:v>
                </c:pt>
                <c:pt idx="18">
                  <c:v>1.4</c:v>
                </c:pt>
                <c:pt idx="19">
                  <c:v>2.2000000000000002</c:v>
                </c:pt>
                <c:pt idx="20">
                  <c:v>2.4</c:v>
                </c:pt>
                <c:pt idx="21">
                  <c:v>0.8</c:v>
                </c:pt>
                <c:pt idx="22">
                  <c:v>3.2</c:v>
                </c:pt>
                <c:pt idx="23">
                  <c:v>2.2000000000000002</c:v>
                </c:pt>
                <c:pt idx="24">
                  <c:v>1.8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226008"/>
        <c:axId val="226226400"/>
      </c:lineChart>
      <c:catAx>
        <c:axId val="227125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1">
                    <a:solidFill>
                      <a:srgbClr val="C00000"/>
                    </a:solidFill>
                  </a:rPr>
                  <a:t>Hours</a:t>
                </a:r>
              </a:p>
            </c:rich>
          </c:tx>
          <c:layout>
            <c:manualLayout>
              <c:xMode val="edge"/>
              <c:yMode val="edge"/>
              <c:x val="0.49932039745031942"/>
              <c:y val="0.9526931266619196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22561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2622561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rgbClr val="C00000"/>
                    </a:solidFill>
                  </a:defRPr>
                </a:pPr>
                <a:r>
                  <a:rPr lang="en-US" sz="1600" b="1">
                    <a:solidFill>
                      <a:srgbClr val="C00000"/>
                    </a:solidFill>
                  </a:rPr>
                  <a:t>Concerns</a:t>
                </a:r>
              </a:p>
            </c:rich>
          </c:tx>
          <c:layout>
            <c:manualLayout>
              <c:xMode val="edge"/>
              <c:yMode val="edge"/>
              <c:x val="2.9761904761904812E-3"/>
              <c:y val="0.387250045579164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7125720"/>
        <c:crosses val="autoZero"/>
        <c:crossBetween val="between"/>
      </c:valAx>
      <c:catAx>
        <c:axId val="226226008"/>
        <c:scaling>
          <c:orientation val="minMax"/>
        </c:scaling>
        <c:delete val="1"/>
        <c:axPos val="b"/>
        <c:majorTickMark val="out"/>
        <c:minorTickMark val="none"/>
        <c:tickLblPos val="none"/>
        <c:crossAx val="226226400"/>
        <c:crosses val="autoZero"/>
        <c:auto val="0"/>
        <c:lblAlgn val="ctr"/>
        <c:lblOffset val="100"/>
        <c:noMultiLvlLbl val="0"/>
      </c:catAx>
      <c:valAx>
        <c:axId val="226226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622600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8.1995889753354798E-2"/>
          <c:y val="3.4376007695118553E-2"/>
          <c:w val="0.42837492969628926"/>
          <c:h val="3.72939047756646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6"/>
      <c:hPercent val="62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chemeClr val="bg1">
            <a:lumMod val="95000"/>
          </a:schemeClr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chemeClr val="bg1">
            <a:lumMod val="95000"/>
          </a:schemeClr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893486944011311E-2"/>
          <c:y val="4.1623653221613037E-2"/>
          <c:w val="0.96106513055988685"/>
          <c:h val="0.88057467947396628"/>
        </c:manualLayout>
      </c:layout>
      <c:bar3D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('Concern Data'!$M$175:$P$175,'Concern Data'!$R$175:$T$175)</c:f>
              <c:strCache>
                <c:ptCount val="7"/>
                <c:pt idx="0">
                  <c:v>Calls</c:v>
                </c:pt>
                <c:pt idx="1">
                  <c:v>Prop Overflights</c:v>
                </c:pt>
                <c:pt idx="2">
                  <c:v>Heli</c:v>
                </c:pt>
                <c:pt idx="3">
                  <c:v>Circuits</c:v>
                </c:pt>
                <c:pt idx="4">
                  <c:v>Jets</c:v>
                </c:pt>
                <c:pt idx="5">
                  <c:v>Airshow</c:v>
                </c:pt>
                <c:pt idx="6">
                  <c:v>YYC</c:v>
                </c:pt>
              </c:strCache>
            </c:strRef>
          </c:cat>
          <c:val>
            <c:numRef>
              <c:f>('Concern Data'!$M$186:$P$186,'Concern Data'!$R$186:$T$186)</c:f>
              <c:numCache>
                <c:formatCode>General</c:formatCode>
                <c:ptCount val="7"/>
                <c:pt idx="0">
                  <c:v>105</c:v>
                </c:pt>
                <c:pt idx="1">
                  <c:v>30</c:v>
                </c:pt>
                <c:pt idx="2">
                  <c:v>44</c:v>
                </c:pt>
                <c:pt idx="3">
                  <c:v>9</c:v>
                </c:pt>
                <c:pt idx="4">
                  <c:v>7</c:v>
                </c:pt>
                <c:pt idx="5">
                  <c:v>9</c:v>
                </c:pt>
                <c:pt idx="6">
                  <c:v>5</c:v>
                </c:pt>
              </c:numCache>
            </c:numRef>
          </c:val>
        </c:ser>
        <c:ser>
          <c:idx val="0"/>
          <c:order val="1"/>
          <c:tx>
            <c:v>2014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cat>
            <c:strRef>
              <c:f>('Concern Data'!$M$175:$P$175,'Concern Data'!$R$175:$T$175)</c:f>
              <c:strCache>
                <c:ptCount val="7"/>
                <c:pt idx="0">
                  <c:v>Calls</c:v>
                </c:pt>
                <c:pt idx="1">
                  <c:v>Prop Overflights</c:v>
                </c:pt>
                <c:pt idx="2">
                  <c:v>Heli</c:v>
                </c:pt>
                <c:pt idx="3">
                  <c:v>Circuits</c:v>
                </c:pt>
                <c:pt idx="4">
                  <c:v>Jets</c:v>
                </c:pt>
                <c:pt idx="5">
                  <c:v>Airshow</c:v>
                </c:pt>
                <c:pt idx="6">
                  <c:v>YYC</c:v>
                </c:pt>
              </c:strCache>
            </c:strRef>
          </c:cat>
          <c:val>
            <c:numRef>
              <c:f>('Concern Data'!$M$185:$P$185,'Concern Data'!$R$185:$T$185)</c:f>
              <c:numCache>
                <c:formatCode>General</c:formatCode>
                <c:ptCount val="7"/>
                <c:pt idx="0">
                  <c:v>103</c:v>
                </c:pt>
                <c:pt idx="1">
                  <c:v>9</c:v>
                </c:pt>
                <c:pt idx="2">
                  <c:v>68</c:v>
                </c:pt>
                <c:pt idx="3">
                  <c:v>9</c:v>
                </c:pt>
                <c:pt idx="4">
                  <c:v>17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5"/>
          <c:order val="2"/>
          <c:tx>
            <c:v>2013</c:v>
          </c:tx>
          <c:spPr>
            <a:solidFill>
              <a:schemeClr val="tx1"/>
            </a:solidFill>
            <a:ln w="12700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dkEdge">
              <a:bevelT/>
              <a:contourClr>
                <a:srgbClr val="000000"/>
              </a:contourClr>
            </a:sp3d>
          </c:spPr>
          <c:invertIfNegative val="0"/>
          <c:cat>
            <c:strRef>
              <c:f>('Concern Data'!$M$175:$P$175,'Concern Data'!$R$175:$T$175)</c:f>
              <c:strCache>
                <c:ptCount val="7"/>
                <c:pt idx="0">
                  <c:v>Calls</c:v>
                </c:pt>
                <c:pt idx="1">
                  <c:v>Prop Overflights</c:v>
                </c:pt>
                <c:pt idx="2">
                  <c:v>Heli</c:v>
                </c:pt>
                <c:pt idx="3">
                  <c:v>Circuits</c:v>
                </c:pt>
                <c:pt idx="4">
                  <c:v>Jets</c:v>
                </c:pt>
                <c:pt idx="5">
                  <c:v>Airshow</c:v>
                </c:pt>
                <c:pt idx="6">
                  <c:v>YYC</c:v>
                </c:pt>
              </c:strCache>
            </c:strRef>
          </c:cat>
          <c:val>
            <c:numRef>
              <c:f>('Concern Data'!$M$184:$P$184,'Concern Data'!$R$184:$T$184)</c:f>
              <c:numCache>
                <c:formatCode>General</c:formatCode>
                <c:ptCount val="7"/>
                <c:pt idx="0">
                  <c:v>33</c:v>
                </c:pt>
                <c:pt idx="1">
                  <c:v>11</c:v>
                </c:pt>
                <c:pt idx="2">
                  <c:v>12</c:v>
                </c:pt>
                <c:pt idx="3">
                  <c:v>7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227184"/>
        <c:axId val="226227576"/>
        <c:axId val="0"/>
      </c:bar3DChart>
      <c:catAx>
        <c:axId val="22622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227576"/>
        <c:crosses val="autoZero"/>
        <c:auto val="0"/>
        <c:lblAlgn val="ctr"/>
        <c:lblOffset val="100"/>
        <c:tickMarkSkip val="1"/>
        <c:noMultiLvlLbl val="0"/>
      </c:catAx>
      <c:valAx>
        <c:axId val="226227576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 pitchFamily="34" charset="0"/>
                    <a:ea typeface="Arial"/>
                    <a:cs typeface="Arial" pitchFamily="34" charset="0"/>
                  </a:defRPr>
                </a:pPr>
                <a:r>
                  <a:rPr lang="en-US" sz="16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Number of Concerns</a:t>
                </a:r>
              </a:p>
            </c:rich>
          </c:tx>
          <c:layout>
            <c:manualLayout>
              <c:xMode val="edge"/>
              <c:yMode val="edge"/>
              <c:x val="1.5895509057260858E-2"/>
              <c:y val="0.2999903237227453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en-US"/>
          </a:p>
        </c:txPr>
        <c:crossAx val="226227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524291913093233"/>
          <c:y val="6.546777755005169E-2"/>
          <c:w val="0.33402535034018616"/>
          <c:h val="0.1253918468370420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0.91001</cdr:x>
      <cdr:y>0.34049</cdr:y>
    </cdr:from>
    <cdr:to>
      <cdr:x>1</cdr:x>
      <cdr:y>0.38347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83550" y="1981940"/>
          <a:ext cx="769708" cy="250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151,502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0.07511</cdr:x>
      <cdr:y>0.95545</cdr:y>
    </cdr:from>
    <cdr:to>
      <cdr:x>0.23318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4621" y="5570682"/>
          <a:ext cx="1356591" cy="259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0.08857</cdr:x>
      <cdr:y>0.94053</cdr:y>
    </cdr:from>
    <cdr:to>
      <cdr:x>0.14126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0077" y="5483707"/>
          <a:ext cx="452197" cy="346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/>
            <a:t>2015</a:t>
          </a:r>
        </a:p>
      </cdr:txBody>
    </cdr:sp>
  </cdr:relSizeAnchor>
  <cdr:relSizeAnchor xmlns:cdr="http://schemas.openxmlformats.org/drawingml/2006/chartDrawing">
    <cdr:from>
      <cdr:x>0.74695</cdr:x>
      <cdr:y>0.94053</cdr:y>
    </cdr:from>
    <cdr:to>
      <cdr:x>0.79964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410421" y="5483707"/>
          <a:ext cx="452197" cy="346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/>
            <a:t>2016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60463"/>
            <a:ext cx="9144000" cy="5697537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381000" y="76200"/>
            <a:ext cx="8534400" cy="914400"/>
            <a:chOff x="381000" y="76200"/>
            <a:chExt cx="8534400" cy="914400"/>
          </a:xfrm>
        </p:grpSpPr>
        <p:sp>
          <p:nvSpPr>
            <p:cNvPr id="6" name="Rectangle 5"/>
            <p:cNvSpPr/>
            <p:nvPr userDrawn="1"/>
          </p:nvSpPr>
          <p:spPr>
            <a:xfrm>
              <a:off x="381000" y="76200"/>
              <a:ext cx="853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12612" y="284747"/>
              <a:ext cx="2342368" cy="50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ln w="9525"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BCAE5-693D-445B-9F32-FD3DAEE93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C24C2-748C-4952-B904-2F6C09771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600200"/>
            <a:ext cx="2076450" cy="4525963"/>
          </a:xfrm>
          <a:prstGeom prst="rect">
            <a:avLst/>
          </a:prstGeom>
        </p:spPr>
        <p:txBody>
          <a:bodyPr vert="eaVert"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76950" cy="4525963"/>
          </a:xfrm>
        </p:spPr>
        <p:txBody>
          <a:bodyPr vert="eaVert"/>
          <a:lstStyle>
            <a:lvl2pPr>
              <a:buNone/>
              <a:defRPr/>
            </a:lvl2pPr>
          </a:lstStyle>
          <a:p>
            <a:pPr lvl="1"/>
            <a:endParaRPr lang="en-US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10A74-4D4B-4407-A588-F52F032B4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738EC-E00C-4417-8B0B-4E05F35D7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A098B-71C4-4A65-85ED-30D3F732F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4EB67-9224-4F8F-84AE-0A6AF1DA1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5554F-B559-44D5-B877-856899D7F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D268-A6DE-4A59-A0F3-E48A292B3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4F885-E951-41A0-AB0D-7AE99D445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A1826-16FD-43BC-84C2-181869E7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EF057-E94C-4F59-A422-DF76E185E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8092271-F42E-4AC8-8DC4-7FBDEBC0F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5"/>
          <p:cNvGrpSpPr>
            <a:grpSpLocks/>
          </p:cNvGrpSpPr>
          <p:nvPr userDrawn="1"/>
        </p:nvGrpSpPr>
        <p:grpSpPr bwMode="auto">
          <a:xfrm>
            <a:off x="381000" y="76200"/>
            <a:ext cx="8534400" cy="914400"/>
            <a:chOff x="381000" y="76200"/>
            <a:chExt cx="8534400" cy="914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381000" y="76200"/>
              <a:ext cx="853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35" name="Picture 8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12612" y="284747"/>
              <a:ext cx="2342368" cy="50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791200" cy="944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9413"/>
            <a:ext cx="9144000" cy="138112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/>
              <a:t>SPRINGBANK AIRPORT COMMUNITY </a:t>
            </a:r>
            <a:br>
              <a:rPr lang="en-US" sz="3200" b="1" dirty="0"/>
            </a:br>
            <a:r>
              <a:rPr lang="en-US" sz="3200" b="1" dirty="0"/>
              <a:t>NOISE </a:t>
            </a:r>
            <a:r>
              <a:rPr lang="en-US" sz="3200" b="1" dirty="0" smtClean="0"/>
              <a:t>CONSULTATIVE COMMITTEE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/>
              <a:t>June 21, 2016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Arial" charset="0"/>
              </a:rPr>
            </a:b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40091"/>
            <a:ext cx="4191000" cy="2915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49" y="3540091"/>
            <a:ext cx="4404189" cy="2915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Monthly Noise Concerns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80282"/>
              </p:ext>
            </p:extLst>
          </p:nvPr>
        </p:nvGraphicFramePr>
        <p:xfrm>
          <a:off x="152400" y="1447800"/>
          <a:ext cx="8686800" cy="513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Day &amp; Night Concerns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69772"/>
              </p:ext>
            </p:extLst>
          </p:nvPr>
        </p:nvGraphicFramePr>
        <p:xfrm>
          <a:off x="228600" y="1524000"/>
          <a:ext cx="8553258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Hourly Noise Concerns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983108"/>
              </p:ext>
            </p:extLst>
          </p:nvPr>
        </p:nvGraphicFramePr>
        <p:xfrm>
          <a:off x="6068" y="1600200"/>
          <a:ext cx="9061731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Concerns by Operation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45277"/>
              </p:ext>
            </p:extLst>
          </p:nvPr>
        </p:nvGraphicFramePr>
        <p:xfrm>
          <a:off x="76200" y="1447801"/>
          <a:ext cx="8923338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Noise </a:t>
            </a:r>
            <a:r>
              <a:rPr lang="en-US" sz="5400" dirty="0" smtClean="0">
                <a:solidFill>
                  <a:srgbClr val="A50021"/>
                </a:solidFill>
              </a:rPr>
              <a:t>Monitoring</a:t>
            </a:r>
            <a:endParaRPr lang="en-US" sz="5400" dirty="0">
              <a:solidFill>
                <a:srgbClr val="A50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582341"/>
            <a:ext cx="88471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 departure subcommittee met early 2016 to discuss monitoring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 monitoring locations were picked,  off end 1</a:t>
            </a:r>
            <a:r>
              <a:rPr lang="en-US" sz="2800" baseline="30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RWY 35 2</a:t>
            </a:r>
            <a:r>
              <a:rPr lang="en-US" sz="2800" baseline="30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RWY 26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device will be installed in the near future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to achieve single event levels for specific aircraft in order to compare with virtual noise monitoring software.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actual noise monitoring produces values similar to virtual noise monitoring software, virtual noise monitoring can begin.</a:t>
            </a:r>
            <a:endParaRPr lang="en-US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Jet </a:t>
            </a:r>
            <a:r>
              <a:rPr lang="en-US" sz="5400" dirty="0" smtClean="0">
                <a:solidFill>
                  <a:srgbClr val="A50021"/>
                </a:solidFill>
              </a:rPr>
              <a:t>Departure Study Framework</a:t>
            </a:r>
            <a:endParaRPr lang="en-US" sz="5400" dirty="0">
              <a:solidFill>
                <a:srgbClr val="A50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538" y="1676400"/>
            <a:ext cx="8763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undertaken a statistical analysis of movements of jets as they relate to all other traffic between the hours of 23:00 and 07:00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correlated the jet statistics after hours with the noise complaint statistics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undertake actual noise monitoring of single events and compare with virtual noise monitoring values, as well as compare these to events relating to existing non jet types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report back to the community once we have information to provide, hopefully by the fall of this year</a:t>
            </a:r>
            <a:endParaRPr lang="en-US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Community Representative Vacancy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251460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member of the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NCC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recently retired their seat on the committee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looking for community input with respect to the best way to fill that vacancy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would suggest that the seat be open to anyone willing to represent the local area of their community within a specific radius of the airport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discussion on these points</a:t>
            </a:r>
            <a:endParaRPr lang="en-US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New Business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219200"/>
            <a:ext cx="2362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Aircraft Association B-17 tour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041290"/>
              </p:ext>
            </p:extLst>
          </p:nvPr>
        </p:nvGraphicFramePr>
        <p:xfrm>
          <a:off x="5574024" y="823336"/>
          <a:ext cx="3507751" cy="542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4" imgW="7543607" imgH="11658484" progId="AcroExch.Document.7">
                  <p:embed/>
                </p:oleObj>
              </mc:Choice>
              <mc:Fallback>
                <p:oleObj name="Acrobat Document" r:id="rId4" imgW="7543607" imgH="1165848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4024" y="823336"/>
                        <a:ext cx="3507751" cy="5422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22860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New Business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" y="954754"/>
            <a:ext cx="815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Explanation of  complaint investigation process per June 20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circuits after hours.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1566295"/>
            <a:ext cx="3789218" cy="459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288" y="1566295"/>
            <a:ext cx="3572911" cy="459554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20191" y="2743200"/>
            <a:ext cx="1513609" cy="1295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3429000"/>
            <a:ext cx="1676400" cy="1253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6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New Business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9366" y="699306"/>
            <a:ext cx="6713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Calgary Police Service – 2 Training Opportunities provided by YBW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64" y="4080161"/>
            <a:ext cx="35052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3" y="3759268"/>
            <a:ext cx="3933057" cy="2949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63" y="1147264"/>
            <a:ext cx="4149635" cy="2964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" y="1139486"/>
            <a:ext cx="3962404" cy="29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28600"/>
            <a:ext cx="64770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>
                <a:solidFill>
                  <a:srgbClr val="A50021"/>
                </a:solidFill>
              </a:rPr>
              <a:t>Welcome &amp; Introductions</a:t>
            </a:r>
          </a:p>
        </p:txBody>
      </p:sp>
      <p:pic>
        <p:nvPicPr>
          <p:cNvPr id="4100" name="Picture 4" descr="C:\Documents and Settings\SteveW\Desktop\freefundraisingsemin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05000"/>
            <a:ext cx="5744308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5400" dirty="0">
                <a:solidFill>
                  <a:srgbClr val="A50021"/>
                </a:solidFill>
              </a:rPr>
              <a:t>New Business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0200" y="1981200"/>
            <a:ext cx="5867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Engagement – Explain the new Community Engagement Department within the Authority, and advise that we will be part of the Old </a:t>
            </a:r>
            <a:r>
              <a:rPr lang="en-US" sz="32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Tyme</a:t>
            </a:r>
            <a:r>
              <a:rPr lang="en-US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Fall Fair </a:t>
            </a:r>
            <a:endParaRPr lang="en-US" sz="3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pic>
        <p:nvPicPr>
          <p:cNvPr id="5" name="Picture 4" descr="discus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410200"/>
          </a:xfrm>
          <a:prstGeom prst="rect">
            <a:avLst/>
          </a:prstGeom>
        </p:spPr>
      </p:pic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Questions??</a:t>
            </a:r>
            <a:endParaRPr lang="en-US" sz="54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pic>
        <p:nvPicPr>
          <p:cNvPr id="5" name="Picture 4" descr="Thank-y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Agenda</a:t>
            </a:r>
            <a:endParaRPr lang="en-US" sz="5400" b="1" dirty="0">
              <a:solidFill>
                <a:srgbClr val="A50021"/>
              </a:solidFill>
            </a:endParaRP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645" cy="525937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3090" y="1447800"/>
            <a:ext cx="863483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1400" b="1" dirty="0" smtClean="0"/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Airport movement </a:t>
            </a:r>
            <a:r>
              <a:rPr lang="en-US" sz="32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Noise concern statistics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Noise monitoring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Jet departure study framework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Representative </a:t>
            </a:r>
            <a:r>
              <a:rPr lang="en-US" sz="32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Vacancy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Business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/>
              <a:t> </a:t>
            </a:r>
          </a:p>
        </p:txBody>
      </p:sp>
      <p:pic>
        <p:nvPicPr>
          <p:cNvPr id="16386" name="Picture 2" descr="C:\Documents and Settings\SteveW\Desktop\agend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19200"/>
            <a:ext cx="2996030" cy="288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Operational Information</a:t>
            </a:r>
            <a:endParaRPr lang="en-US" sz="5400" b="1" dirty="0">
              <a:solidFill>
                <a:srgbClr val="A50021"/>
              </a:solidFill>
            </a:endParaRPr>
          </a:p>
        </p:txBody>
      </p:sp>
      <p:pic>
        <p:nvPicPr>
          <p:cNvPr id="17410" name="Picture 2" descr="H:\Enviro Services\61.0 Springbank Environment\61.5 YNW Noise\Public Awareness and Education\Springbank Noise Brochure\Supporting documents\CYBW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752600"/>
            <a:ext cx="6787964" cy="473075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</p:pic>
      <p:pic>
        <p:nvPicPr>
          <p:cNvPr id="7" name="Picture 8" descr="MPj04285450000[1]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934200" y="1752600"/>
            <a:ext cx="2133600" cy="1439862"/>
          </a:xfrm>
          <a:prstGeom prst="rect">
            <a:avLst/>
          </a:prstGeom>
          <a:noFill/>
          <a:ln w="476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8" name="Picture 10" descr="MPj04051700000[1]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934200" y="3200400"/>
            <a:ext cx="2133600" cy="3287713"/>
          </a:xfrm>
          <a:prstGeom prst="rect">
            <a:avLst/>
          </a:prstGeom>
          <a:noFill/>
          <a:ln w="47625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Annual Aircraft Movements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70650"/>
              </p:ext>
            </p:extLst>
          </p:nvPr>
        </p:nvGraphicFramePr>
        <p:xfrm>
          <a:off x="228600" y="1752600"/>
          <a:ext cx="8770938" cy="481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Monthly Aircraft Movements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57611"/>
              </p:ext>
            </p:extLst>
          </p:nvPr>
        </p:nvGraphicFramePr>
        <p:xfrm>
          <a:off x="228600" y="1676400"/>
          <a:ext cx="8686800" cy="489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Jet Night Traffic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13284"/>
              </p:ext>
            </p:extLst>
          </p:nvPr>
        </p:nvGraphicFramePr>
        <p:xfrm>
          <a:off x="76200" y="898954"/>
          <a:ext cx="8553258" cy="582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Noise Concern Information</a:t>
            </a:r>
            <a:endParaRPr lang="en-US" sz="5400" b="1" dirty="0">
              <a:solidFill>
                <a:srgbClr val="A50021"/>
              </a:solidFill>
            </a:endParaRPr>
          </a:p>
        </p:txBody>
      </p:sp>
      <p:pic>
        <p:nvPicPr>
          <p:cNvPr id="18434" name="Picture 2" descr="H:\Enviro Services\61.0 Springbank Environment\61.5 YNW Noise\Public Awareness and Education\Springbank Noise Brochure\Supporting documents\NMT 2009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6629400" cy="480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" name="Picture 5" descr="MPj04384820000[1]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934200" y="1752600"/>
            <a:ext cx="1471612" cy="1147763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9" name="Picture 7" descr="MPj04027400000[1]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934200" y="2895600"/>
            <a:ext cx="1473200" cy="2276475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10" name="Picture 4" descr="MPj04339730000[1]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6934200" y="5229225"/>
            <a:ext cx="1476375" cy="1323975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04800"/>
            <a:ext cx="2598738" cy="525463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24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5400" b="1" dirty="0" smtClean="0">
                <a:solidFill>
                  <a:srgbClr val="A50021"/>
                </a:solidFill>
              </a:rPr>
              <a:t>Runway Usage</a:t>
            </a:r>
            <a:endParaRPr lang="en-US" sz="5400" b="1" dirty="0">
              <a:solidFill>
                <a:srgbClr val="A50021"/>
              </a:solidFill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55402"/>
              </p:ext>
            </p:extLst>
          </p:nvPr>
        </p:nvGraphicFramePr>
        <p:xfrm>
          <a:off x="228600" y="960073"/>
          <a:ext cx="8553258" cy="582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2">
  <a:themeElements>
    <a:clrScheme name="Presentation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Presentation_2</Template>
  <TotalTime>825</TotalTime>
  <Words>378</Words>
  <Application>Microsoft Office PowerPoint</Application>
  <PresentationFormat>On-screen Show (4:3)</PresentationFormat>
  <Paragraphs>62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Garamond</vt:lpstr>
      <vt:lpstr>Symbol</vt:lpstr>
      <vt:lpstr>Times New Roman</vt:lpstr>
      <vt:lpstr>Presentation_2</vt:lpstr>
      <vt:lpstr>Adobe Acrobat Document</vt:lpstr>
      <vt:lpstr>SPRINGBANK AIRPORT COMMUNITY  NOISE CONSULTATIVE COMMITTEE  June 21, 2016  </vt:lpstr>
      <vt:lpstr>PowerPoint Presentation</vt:lpstr>
      <vt:lpstr>Agenda</vt:lpstr>
      <vt:lpstr>Operational Information</vt:lpstr>
      <vt:lpstr>Annual Aircraft Movements</vt:lpstr>
      <vt:lpstr>Monthly Aircraft Movements</vt:lpstr>
      <vt:lpstr>Jet Night Traffic</vt:lpstr>
      <vt:lpstr>Noise Concern Information</vt:lpstr>
      <vt:lpstr>Runway Usage</vt:lpstr>
      <vt:lpstr>Monthly Noise Concerns</vt:lpstr>
      <vt:lpstr>Day &amp; Night Concerns</vt:lpstr>
      <vt:lpstr>Hourly Noise Concerns</vt:lpstr>
      <vt:lpstr>Concerns by Operation</vt:lpstr>
      <vt:lpstr>Noise Monitoring</vt:lpstr>
      <vt:lpstr>Jet Departure Study Framework</vt:lpstr>
      <vt:lpstr>Community Representative Vacancy</vt:lpstr>
      <vt:lpstr>New Business</vt:lpstr>
      <vt:lpstr>New Business</vt:lpstr>
      <vt:lpstr>New Business</vt:lpstr>
      <vt:lpstr>New Business</vt:lpstr>
      <vt:lpstr>Questions??</vt:lpstr>
      <vt:lpstr>PowerPoint Presentation</vt:lpstr>
    </vt:vector>
  </TitlesOfParts>
  <Company>Calgary Airport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Cynthia Evanchyna</dc:creator>
  <cp:lastModifiedBy>Stacy Demers</cp:lastModifiedBy>
  <cp:revision>53</cp:revision>
  <dcterms:created xsi:type="dcterms:W3CDTF">2009-01-08T18:27:37Z</dcterms:created>
  <dcterms:modified xsi:type="dcterms:W3CDTF">2016-06-21T22:12:34Z</dcterms:modified>
</cp:coreProperties>
</file>